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9"/>
  </p:notesMasterIdLst>
  <p:sldIdLst>
    <p:sldId id="256" r:id="rId2"/>
    <p:sldId id="262" r:id="rId3"/>
    <p:sldId id="258" r:id="rId4"/>
    <p:sldId id="267" r:id="rId5"/>
    <p:sldId id="268" r:id="rId6"/>
    <p:sldId id="265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458" autoAdjust="0"/>
  </p:normalViewPr>
  <p:slideViewPr>
    <p:cSldViewPr>
      <p:cViewPr varScale="1">
        <p:scale>
          <a:sx n="82" d="100"/>
          <a:sy n="82" d="100"/>
        </p:scale>
        <p:origin x="-1397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EEB32-1328-4379-9A6A-DEA4D0AC920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CD6415-4453-4D88-A266-81EFF2DFD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9978E95-EF14-45E9-ACD0-0FFDA0D2231C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8ACDFE96-8169-45E1-859D-3779331A04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soch-84@mail.r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852936"/>
            <a:ext cx="8602216" cy="1584176"/>
          </a:xfrm>
          <a:ln>
            <a:solidFill>
              <a:schemeClr val="bg1"/>
            </a:solidFill>
          </a:ln>
          <a:effectLst/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рограмма по внеурочной деятельности</a:t>
            </a:r>
            <a:br>
              <a:rPr lang="ru-RU" sz="3200" b="1" dirty="0" smtClean="0">
                <a:latin typeface="+mn-lt"/>
              </a:rPr>
            </a:br>
            <a:r>
              <a:rPr lang="ru-RU" sz="3200" b="1" dirty="0" smtClean="0">
                <a:latin typeface="+mn-lt"/>
              </a:rPr>
              <a:t>«</a:t>
            </a:r>
            <a:r>
              <a:rPr lang="ru-RU" b="1" dirty="0" smtClean="0">
                <a:latin typeface="+mn-lt"/>
              </a:rPr>
              <a:t>п</a:t>
            </a:r>
            <a:r>
              <a:rPr lang="ru-RU" sz="3200" b="1" dirty="0" smtClean="0">
                <a:latin typeface="+mn-lt"/>
              </a:rPr>
              <a:t>сихологическое здоровье »</a:t>
            </a:r>
            <a:endParaRPr lang="ru-RU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692696"/>
            <a:ext cx="8458200" cy="1224136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МБОУ СОШ №84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3968" y="5157192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Разработчик: </a:t>
            </a:r>
            <a:r>
              <a:rPr lang="ru-RU" dirty="0" err="1" smtClean="0"/>
              <a:t>Пустоветова</a:t>
            </a:r>
            <a:r>
              <a:rPr lang="ru-RU" dirty="0" smtClean="0"/>
              <a:t> Л.С., </a:t>
            </a:r>
          </a:p>
          <a:p>
            <a:pPr algn="r"/>
            <a:r>
              <a:rPr lang="ru-RU" dirty="0" smtClean="0"/>
              <a:t>педагог-психолог МБОУ СОШ № 84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1224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24128" y="764704"/>
            <a:ext cx="2880320" cy="2592288"/>
          </a:xfrm>
        </p:spPr>
        <p:txBody>
          <a:bodyPr>
            <a:normAutofit/>
          </a:bodyPr>
          <a:lstStyle/>
          <a:p>
            <a:pPr marL="0" indent="0"/>
            <a:r>
              <a:rPr lang="ru-RU" sz="2000" b="0" dirty="0" smtClean="0"/>
              <a:t>Срок реализации программы – 1 год</a:t>
            </a:r>
          </a:p>
          <a:p>
            <a:pPr marL="0" indent="0"/>
            <a:endParaRPr lang="ru-RU" sz="2000" b="0" dirty="0" smtClean="0"/>
          </a:p>
          <a:p>
            <a:pPr marL="0" indent="0"/>
            <a:r>
              <a:rPr lang="ru-RU" sz="2000" b="0" dirty="0" smtClean="0"/>
              <a:t>Целевая группа – 10-12 лет (5 класс)</a:t>
            </a:r>
            <a:endParaRPr lang="ru-RU" sz="2000" b="0" dirty="0"/>
          </a:p>
        </p:txBody>
      </p:sp>
      <p:pic>
        <p:nvPicPr>
          <p:cNvPr id="8194" name="Picture 2" descr="https://www.b17.ru/foto/foto/foto_415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5048250" cy="3781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7183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352928" cy="4680520"/>
          </a:xfrm>
        </p:spPr>
        <p:txBody>
          <a:bodyPr>
            <a:noAutofit/>
          </a:bodyPr>
          <a:lstStyle/>
          <a:p>
            <a:r>
              <a:rPr lang="ru-RU" sz="1700" dirty="0"/>
              <a:t>Цель программы:</a:t>
            </a:r>
          </a:p>
          <a:p>
            <a:pPr>
              <a:buFont typeface="Arial" pitchFamily="34" charset="0"/>
              <a:buChar char="•"/>
            </a:pPr>
            <a:r>
              <a:rPr lang="ru-RU" sz="1700" b="0" dirty="0"/>
              <a:t>формирование и сохранение психологического здоровья младших подростков через создание условий для их успешной адаптации к школьной </a:t>
            </a:r>
            <a:r>
              <a:rPr lang="ru-RU" sz="1700" b="0" dirty="0" smtClean="0"/>
              <a:t>жизни</a:t>
            </a:r>
          </a:p>
          <a:p>
            <a:r>
              <a:rPr lang="ru-RU" sz="1700" dirty="0" smtClean="0"/>
              <a:t>Планируемые результаты:</a:t>
            </a:r>
          </a:p>
          <a:p>
            <a:pPr>
              <a:buFont typeface="Arial" pitchFamily="34" charset="0"/>
              <a:buChar char="•"/>
            </a:pPr>
            <a:r>
              <a:rPr lang="ru-RU" sz="1700" b="0" dirty="0" smtClean="0"/>
              <a:t>овладение начальными навыками адаптации в динамично развивающемся мире;</a:t>
            </a:r>
          </a:p>
          <a:p>
            <a:pPr>
              <a:buFont typeface="Arial" pitchFamily="34" charset="0"/>
              <a:buChar char="•"/>
            </a:pPr>
            <a:r>
              <a:rPr lang="ru-RU" sz="1700" b="0" dirty="0" smtClean="0"/>
              <a:t>развитие этических чувств, доброжелательности и эмоционально-нравственной отзывчивости, понимания и сопереживания чувствам других людей;</a:t>
            </a:r>
          </a:p>
          <a:p>
            <a:pPr>
              <a:buFont typeface="Arial" pitchFamily="34" charset="0"/>
              <a:buChar char="•"/>
            </a:pPr>
            <a:r>
              <a:rPr lang="ru-RU" sz="1700" b="0" dirty="0" smtClean="0"/>
              <a:t>готовность слушать собеседника и вести диалог, готовность признавать возможность существования различных точек зрения и права каждого иметь свою; излагать своё мнение и аргументировать свою точку зрения и оценку событий;</a:t>
            </a:r>
          </a:p>
          <a:p>
            <a:pPr>
              <a:buFont typeface="Arial" pitchFamily="34" charset="0"/>
              <a:buChar char="•"/>
            </a:pPr>
            <a:r>
              <a:rPr lang="ru-RU" sz="1700" b="0" dirty="0" smtClean="0"/>
              <a:t>осознавать границы того, «что я знаю» и «что я не знаю», стремление преодоление разрыва между этими областями;</a:t>
            </a:r>
          </a:p>
          <a:p>
            <a:pPr>
              <a:buFont typeface="Arial" pitchFamily="34" charset="0"/>
              <a:buChar char="•"/>
            </a:pPr>
            <a:r>
              <a:rPr lang="ru-RU" sz="1700" b="0" dirty="0" smtClean="0"/>
              <a:t>делать выводы в результате работы </a:t>
            </a:r>
            <a:r>
              <a:rPr lang="ru-RU" sz="1700" b="0" dirty="0" smtClean="0"/>
              <a:t>класса</a:t>
            </a:r>
            <a:endParaRPr lang="ru-RU" sz="1700" b="0" dirty="0"/>
          </a:p>
          <a:p>
            <a:endParaRPr lang="ru-RU" sz="1700" dirty="0"/>
          </a:p>
        </p:txBody>
      </p:sp>
    </p:spTree>
    <p:extLst>
      <p:ext uri="{BB962C8B-B14F-4D97-AF65-F5344CB8AC3E}">
        <p14:creationId xmlns="" xmlns:p14="http://schemas.microsoft.com/office/powerpoint/2010/main" val="114108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776864" cy="244827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Основные модули:</a:t>
            </a:r>
            <a:endParaRPr lang="ru-RU" sz="2400" dirty="0" smtClean="0"/>
          </a:p>
          <a:p>
            <a:pPr marL="514350" indent="-514350">
              <a:buFont typeface="+mj-lt"/>
              <a:buAutoNum type="romanUcPeriod"/>
            </a:pPr>
            <a:r>
              <a:rPr lang="ru-RU" sz="2400" dirty="0" smtClean="0"/>
              <a:t>«</a:t>
            </a:r>
            <a:r>
              <a:rPr lang="ru-RU" sz="2400" dirty="0"/>
              <a:t>Введение в психологию общения»</a:t>
            </a:r>
          </a:p>
          <a:p>
            <a:pPr marL="514350" indent="-514350">
              <a:buFont typeface="+mj-lt"/>
              <a:buAutoNum type="romanUcPeriod"/>
            </a:pPr>
            <a:r>
              <a:rPr lang="ru-RU" sz="2400" dirty="0" smtClean="0"/>
              <a:t>«</a:t>
            </a:r>
            <a:r>
              <a:rPr lang="ru-RU" sz="2400" dirty="0"/>
              <a:t>Эмоции» </a:t>
            </a:r>
            <a:endParaRPr lang="ru-RU" sz="2400" dirty="0" smtClean="0"/>
          </a:p>
          <a:p>
            <a:pPr marL="514350" indent="-514350">
              <a:buFont typeface="+mj-lt"/>
              <a:buAutoNum type="romanUcPeriod"/>
            </a:pPr>
            <a:r>
              <a:rPr lang="ru-RU" sz="2400" dirty="0" smtClean="0"/>
              <a:t>«</a:t>
            </a:r>
            <a:r>
              <a:rPr lang="ru-RU" sz="2400" dirty="0"/>
              <a:t>Психология отношений: </a:t>
            </a:r>
            <a:r>
              <a:rPr lang="ru-RU" sz="2400" dirty="0" smtClean="0"/>
              <a:t>Ты </a:t>
            </a:r>
            <a:r>
              <a:rPr lang="ru-RU" sz="2400" dirty="0"/>
              <a:t>– Я – Он/Она = </a:t>
            </a:r>
            <a:r>
              <a:rPr lang="ru-RU" sz="2400" dirty="0" smtClean="0"/>
              <a:t>Мы»</a:t>
            </a:r>
            <a:endParaRPr lang="ru-RU" sz="2400" b="0" dirty="0"/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67183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92696"/>
            <a:ext cx="7776864" cy="3456384"/>
          </a:xfrm>
        </p:spPr>
        <p:txBody>
          <a:bodyPr>
            <a:noAutofit/>
          </a:bodyPr>
          <a:lstStyle/>
          <a:p>
            <a:pPr marL="0" indent="11113"/>
            <a:r>
              <a:rPr lang="ru-RU" sz="2400" dirty="0" smtClean="0"/>
              <a:t>Отличие программы от аналогичных:</a:t>
            </a:r>
          </a:p>
          <a:p>
            <a:pPr marL="0" indent="11113"/>
            <a:r>
              <a:rPr lang="ru-RU" sz="2400" b="0" dirty="0" smtClean="0"/>
              <a:t>Отличительной особенностью программы по внеурочной деятельности «Психологическое здоровье» является:</a:t>
            </a:r>
          </a:p>
          <a:p>
            <a:pPr marL="0" indent="11113">
              <a:buFont typeface="Arial" pitchFamily="34" charset="0"/>
              <a:buChar char="•"/>
            </a:pPr>
            <a:r>
              <a:rPr lang="ru-RU" sz="2400" b="0" dirty="0" smtClean="0"/>
              <a:t>практическая направленность, </a:t>
            </a:r>
          </a:p>
          <a:p>
            <a:pPr marL="0" indent="11113">
              <a:buFont typeface="Arial" pitchFamily="34" charset="0"/>
              <a:buChar char="•"/>
            </a:pPr>
            <a:r>
              <a:rPr lang="ru-RU" sz="2400" b="0" dirty="0" smtClean="0"/>
              <a:t>формирование навыков взаимодействия в коллективе,</a:t>
            </a:r>
          </a:p>
          <a:p>
            <a:pPr marL="0" indent="11113">
              <a:buFont typeface="Arial" pitchFamily="34" charset="0"/>
              <a:buChar char="•"/>
            </a:pPr>
            <a:r>
              <a:rPr lang="ru-RU" sz="2400" b="0" dirty="0" smtClean="0"/>
              <a:t>формирование психологического здоровья, </a:t>
            </a:r>
          </a:p>
          <a:p>
            <a:pPr marL="0" indent="11113">
              <a:buFont typeface="Arial" pitchFamily="34" charset="0"/>
              <a:buChar char="•"/>
            </a:pPr>
            <a:r>
              <a:rPr lang="ru-RU" sz="2400" b="0" dirty="0" smtClean="0"/>
              <a:t>развитие способности понимать себя и другого</a:t>
            </a:r>
            <a:endParaRPr lang="ru-RU" sz="2400" b="0" dirty="0"/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367183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424936" cy="4059789"/>
          </a:xfrm>
        </p:spPr>
        <p:txBody>
          <a:bodyPr>
            <a:noAutofit/>
          </a:bodyPr>
          <a:lstStyle/>
          <a:p>
            <a:r>
              <a:rPr lang="ru-RU" sz="2200" dirty="0" smtClean="0"/>
              <a:t>Необходимое оборудование:</a:t>
            </a:r>
            <a:endParaRPr lang="ru-RU" sz="2200" dirty="0"/>
          </a:p>
          <a:p>
            <a:pPr>
              <a:buFont typeface="Arial" pitchFamily="34" charset="0"/>
              <a:buChar char="•"/>
            </a:pPr>
            <a:r>
              <a:rPr lang="ru-RU" sz="2200" b="0" dirty="0" smtClean="0"/>
              <a:t>Компьютер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 smtClean="0"/>
              <a:t>Интерактивная доска / проектор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 smtClean="0"/>
              <a:t>Колонки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 smtClean="0"/>
              <a:t>Принтер 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 smtClean="0"/>
              <a:t>Школьные столы, стулья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 smtClean="0"/>
              <a:t>Доска 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 smtClean="0"/>
              <a:t>Набор аудиокомпозиций для релаксаций</a:t>
            </a:r>
          </a:p>
          <a:p>
            <a:pPr>
              <a:buFont typeface="Arial" pitchFamily="34" charset="0"/>
              <a:buChar char="•"/>
            </a:pPr>
            <a:r>
              <a:rPr lang="ru-RU" sz="2200" b="0" dirty="0" smtClean="0"/>
              <a:t>Интерактивная песочница</a:t>
            </a:r>
          </a:p>
          <a:p>
            <a:pPr>
              <a:buFont typeface="Arial" pitchFamily="34" charset="0"/>
              <a:buChar char="•"/>
            </a:pPr>
            <a:endParaRPr lang="ru-RU" sz="2200" b="0" dirty="0" smtClean="0"/>
          </a:p>
          <a:p>
            <a:pPr>
              <a:buFont typeface="Arial" pitchFamily="34" charset="0"/>
              <a:buChar char="•"/>
            </a:pPr>
            <a:endParaRPr lang="ru-RU" sz="2200" b="0" dirty="0"/>
          </a:p>
        </p:txBody>
      </p:sp>
    </p:spTree>
    <p:extLst>
      <p:ext uri="{BB962C8B-B14F-4D97-AF65-F5344CB8AC3E}">
        <p14:creationId xmlns="" xmlns:p14="http://schemas.microsoft.com/office/powerpoint/2010/main" val="395385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8424936" cy="2448272"/>
          </a:xfrm>
        </p:spPr>
        <p:txBody>
          <a:bodyPr>
            <a:noAutofit/>
          </a:bodyPr>
          <a:lstStyle/>
          <a:p>
            <a:r>
              <a:rPr lang="ru-RU" sz="2200" dirty="0" smtClean="0"/>
              <a:t>Педагог-психолог МБОУ </a:t>
            </a:r>
            <a:r>
              <a:rPr lang="ru-RU" sz="2200" dirty="0" smtClean="0"/>
              <a:t>СОШ № 84 </a:t>
            </a:r>
            <a:r>
              <a:rPr lang="ru-RU" sz="2200" dirty="0" err="1" smtClean="0"/>
              <a:t>Пустоветова</a:t>
            </a:r>
            <a:r>
              <a:rPr lang="ru-RU" sz="2200" dirty="0" smtClean="0"/>
              <a:t> Любовь Сергеевна</a:t>
            </a:r>
            <a:endParaRPr lang="ru-RU" sz="2200" dirty="0" smtClean="0"/>
          </a:p>
          <a:p>
            <a:pPr>
              <a:buFont typeface="Arial" pitchFamily="34" charset="0"/>
              <a:buChar char="•"/>
            </a:pPr>
            <a:r>
              <a:rPr lang="ru-RU" sz="2200" b="0" dirty="0" smtClean="0"/>
              <a:t>Тел.+7 (950) 631-76-75</a:t>
            </a:r>
            <a:r>
              <a:rPr lang="ru-RU" sz="2400" b="0" dirty="0" smtClean="0"/>
              <a:t> , </a:t>
            </a:r>
            <a:r>
              <a:rPr lang="en-US" sz="2200" b="0" dirty="0" smtClean="0">
                <a:hlinkClick r:id="rId2"/>
              </a:rPr>
              <a:t>soch-84@mail.ru</a:t>
            </a:r>
            <a:endParaRPr lang="ru-RU" sz="2200" b="0" dirty="0" smtClean="0"/>
          </a:p>
          <a:p>
            <a:r>
              <a:rPr lang="ru-RU" sz="2200" dirty="0" smtClean="0"/>
              <a:t>Директор МБОУ СОШ № 84 Краева Ирина Степановна</a:t>
            </a:r>
          </a:p>
          <a:p>
            <a:pPr>
              <a:buFont typeface="Arial" pitchFamily="34" charset="0"/>
              <a:buChar char="•"/>
            </a:pPr>
            <a:r>
              <a:rPr lang="ru-RU" sz="2400" b="0" dirty="0" smtClean="0"/>
              <a:t> </a:t>
            </a:r>
            <a:r>
              <a:rPr lang="ru-RU" sz="2400" b="0" dirty="0" smtClean="0"/>
              <a:t>Тел. </a:t>
            </a:r>
            <a:r>
              <a:rPr lang="ru-RU" sz="2400" b="0" dirty="0" smtClean="0"/>
              <a:t>+7 </a:t>
            </a:r>
            <a:r>
              <a:rPr lang="ru-RU" sz="2400" b="0" dirty="0" smtClean="0"/>
              <a:t>(908) 908-49-36, </a:t>
            </a:r>
            <a:r>
              <a:rPr lang="en-US" sz="2200" b="0" dirty="0" smtClean="0">
                <a:hlinkClick r:id="rId2"/>
              </a:rPr>
              <a:t>soch-84@mail.ru</a:t>
            </a:r>
            <a:endParaRPr lang="ru-RU" sz="2200" b="0" dirty="0" smtClean="0"/>
          </a:p>
          <a:p>
            <a:pPr>
              <a:buFont typeface="Arial" pitchFamily="34" charset="0"/>
              <a:buChar char="•"/>
            </a:pPr>
            <a:endParaRPr lang="ru-RU" sz="2200" b="0" dirty="0"/>
          </a:p>
        </p:txBody>
      </p:sp>
    </p:spTree>
    <p:extLst>
      <p:ext uri="{BB962C8B-B14F-4D97-AF65-F5344CB8AC3E}">
        <p14:creationId xmlns="" xmlns:p14="http://schemas.microsoft.com/office/powerpoint/2010/main" val="395385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109</TotalTime>
  <Words>163</Words>
  <Application>Microsoft Office PowerPoint</Application>
  <PresentationFormat>Экран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Углы</vt:lpstr>
      <vt:lpstr>Программа по внеурочной деятельности «психологическое здоровье »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по внеурочной деятельности</dc:title>
  <dc:creator>Сеня</dc:creator>
  <cp:lastModifiedBy>User</cp:lastModifiedBy>
  <cp:revision>14</cp:revision>
  <dcterms:created xsi:type="dcterms:W3CDTF">2023-04-23T17:17:47Z</dcterms:created>
  <dcterms:modified xsi:type="dcterms:W3CDTF">2023-04-24T08:44:53Z</dcterms:modified>
</cp:coreProperties>
</file>